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70" r:id="rId4"/>
    <p:sldId id="271" r:id="rId5"/>
    <p:sldId id="261" r:id="rId6"/>
    <p:sldId id="272" r:id="rId7"/>
    <p:sldId id="258" r:id="rId8"/>
    <p:sldId id="260" r:id="rId9"/>
    <p:sldId id="268" r:id="rId10"/>
  </p:sldIdLst>
  <p:sldSz cx="9144000" cy="5143500" type="screen16x9"/>
  <p:notesSz cx="6858000" cy="91440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맑은 고딕" pitchFamily="50" charset="-127"/>
      <p:regular r:id="rId16"/>
      <p:bold r:id="rId17"/>
    </p:embeddedFont>
    <p:embeddedFont>
      <p:font typeface="MS PGothic" pitchFamily="34" charset="-128"/>
      <p:regular r:id="rId18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7272"/>
    <a:srgbClr val="D8621D"/>
    <a:srgbClr val="1B404E"/>
    <a:srgbClr val="434343"/>
    <a:srgbClr val="589CEB"/>
    <a:srgbClr val="71AAD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66" autoAdjust="0"/>
  </p:normalViewPr>
  <p:slideViewPr>
    <p:cSldViewPr>
      <p:cViewPr>
        <p:scale>
          <a:sx n="125" d="100"/>
          <a:sy n="125" d="100"/>
        </p:scale>
        <p:origin x="-1212" y="-4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ko-KR"/>
  <c:chart>
    <c:title>
      <c:tx>
        <c:rich>
          <a:bodyPr/>
          <a:lstStyle/>
          <a:p>
            <a:pPr>
              <a:defRPr sz="1400">
                <a:latin typeface="Noto Sans CJK KR Bold" pitchFamily="34" charset="-127"/>
                <a:ea typeface="Noto Sans CJK KR Bold" pitchFamily="34" charset="-127"/>
              </a:defRPr>
            </a:pPr>
            <a:r>
              <a:rPr lang="ko-KR" altLang="en-US" sz="1100" dirty="0" smtClean="0">
                <a:latin typeface="Noto Sans CJK KR Bold" pitchFamily="34" charset="-127"/>
                <a:ea typeface="Noto Sans CJK KR Bold" pitchFamily="34" charset="-127"/>
              </a:rPr>
              <a:t>사용자 불만 </a:t>
            </a:r>
            <a:r>
              <a:rPr lang="ko-KR" altLang="en-US" sz="1100" dirty="0" smtClean="0">
                <a:latin typeface="Noto Sans CJK KR Bold" pitchFamily="34" charset="-127"/>
                <a:ea typeface="Noto Sans CJK KR Bold" pitchFamily="34" charset="-127"/>
              </a:rPr>
              <a:t>요소</a:t>
            </a:r>
            <a:endParaRPr lang="ko-KR" altLang="en-US" sz="1100" dirty="0">
              <a:latin typeface="Noto Sans CJK KR Bold" pitchFamily="34" charset="-127"/>
              <a:ea typeface="Noto Sans CJK KR Bold" pitchFamily="34" charset="-127"/>
            </a:endParaRPr>
          </a:p>
        </c:rich>
      </c:tx>
      <c:layout>
        <c:manualLayout>
          <c:xMode val="edge"/>
          <c:yMode val="edge"/>
          <c:x val="0.26209887899526596"/>
          <c:y val="1.8750178954903371E-2"/>
        </c:manualLayout>
      </c:layout>
    </c:title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고객불만요소</c:v>
                </c:pt>
              </c:strCache>
            </c:strRef>
          </c:tx>
          <c:dPt>
            <c:idx val="0"/>
            <c:spPr>
              <a:solidFill>
                <a:schemeClr val="tx1">
                  <a:lumMod val="75000"/>
                  <a:lumOff val="25000"/>
                </a:schemeClr>
              </a:solidFill>
            </c:spPr>
          </c:dPt>
          <c:dPt>
            <c:idx val="1"/>
            <c:spPr>
              <a:solidFill>
                <a:schemeClr val="tx1">
                  <a:lumMod val="50000"/>
                  <a:lumOff val="50000"/>
                </a:schemeClr>
              </a:solidFill>
            </c:spPr>
          </c:dPt>
          <c:dPt>
            <c:idx val="2"/>
            <c:spPr>
              <a:solidFill>
                <a:schemeClr val="bg1">
                  <a:lumMod val="75000"/>
                </a:schemeClr>
              </a:solidFill>
            </c:spPr>
          </c:dPt>
          <c:dPt>
            <c:idx val="3"/>
            <c:spPr>
              <a:solidFill>
                <a:schemeClr val="bg1">
                  <a:lumMod val="95000"/>
                </a:schemeClr>
              </a:solidFill>
            </c:spPr>
          </c:dPt>
          <c:cat>
            <c:strRef>
              <c:f>Sheet1!$A$2:$A$5</c:f>
              <c:strCache>
                <c:ptCount val="4"/>
                <c:pt idx="0">
                  <c:v>불편한 접근성</c:v>
                </c:pt>
                <c:pt idx="1">
                  <c:v>불편한 사용자 인터페이스</c:v>
                </c:pt>
                <c:pt idx="2">
                  <c:v>불필요한 기능</c:v>
                </c:pt>
                <c:pt idx="3">
                  <c:v>기타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firstSliceAng val="0"/>
        <c:holeSize val="50"/>
      </c:doughnutChart>
    </c:plotArea>
    <c:legend>
      <c:legendPos val="r"/>
      <c:layout>
        <c:manualLayout>
          <c:xMode val="edge"/>
          <c:yMode val="edge"/>
          <c:x val="0.53272978144087146"/>
          <c:y val="0.65413350035790963"/>
          <c:w val="0.25387457992984563"/>
          <c:h val="0.2887780959198285"/>
        </c:manualLayout>
      </c:layout>
      <c:txPr>
        <a:bodyPr/>
        <a:lstStyle/>
        <a:p>
          <a:pPr>
            <a:defRPr sz="900">
              <a:solidFill>
                <a:schemeClr val="tx1">
                  <a:lumMod val="65000"/>
                  <a:lumOff val="35000"/>
                </a:schemeClr>
              </a:solidFill>
              <a:latin typeface="Noto Sans CJK KR Thin" pitchFamily="34" charset="-127"/>
              <a:ea typeface="Noto Sans CJK KR Thin" pitchFamily="34" charset="-127"/>
            </a:defRPr>
          </a:pPr>
          <a:endParaRPr lang="ko-KR"/>
        </a:p>
      </c:txPr>
    </c:legend>
    <c:plotVisOnly val="1"/>
    <c:dispBlanksAs val="zero"/>
  </c:chart>
  <c:txPr>
    <a:bodyPr/>
    <a:lstStyle/>
    <a:p>
      <a:pPr>
        <a:defRPr sz="1800"/>
      </a:pPr>
      <a:endParaRPr lang="ko-KR"/>
    </a:p>
  </c:txPr>
  <c:externalData r:id="rId1"/>
</c:chartSpace>
</file>

<file path=ppt/media/image1.png>
</file>

<file path=ppt/media/image10.png>
</file>

<file path=ppt/media/image11.png>
</file>

<file path=ppt/media/image12.jpeg>
</file>

<file path=ppt/media/image13.gif>
</file>

<file path=ppt/media/image14.png>
</file>

<file path=ppt/media/image15.png>
</file>

<file path=ppt/media/image16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ko-KR" altLang="ko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CF85691-3FF6-47A2-9419-E27B7A4A6AB3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ko-KR" altLang="ko-KR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ko-KR" alt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FC9FED5-9A9B-4F62-8D32-4A8F30A574D6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29172058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9FED5-9A9B-4F62-8D32-4A8F30A574D6}" type="slidenum">
              <a:rPr lang="en-US" altLang="ko-KR" smtClean="0"/>
              <a:pPr/>
              <a:t>3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9FED5-9A9B-4F62-8D32-4A8F30A574D6}" type="slidenum">
              <a:rPr lang="en-US" altLang="ko-KR" smtClean="0"/>
              <a:pPr/>
              <a:t>4</a:t>
            </a:fld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7A2379E-8419-48BB-84B2-03ED33AFB589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9FE08E-E6D9-4E63-96F7-C33E7007E71C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1325976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5D753B7-8EC0-4B3F-98DD-AC23D5582C26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3328CF-4658-4E99-9BF0-615CB148B2D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780506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97FE8A4-3BBD-4F8E-B3FC-93BC8330F958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46F8AA-0333-4838-B154-327ECD367F9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672476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D7BA510-83C7-4A83-8B75-3755DE9C40BA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98C951-6249-40BD-84E3-941B197946AC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778167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F0DBE47-0AB4-4E5C-BBFE-7C398B0CF599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EF128B-DF44-43B1-AF52-B8379C306CDC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3314186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57BA4F-2648-486E-B760-68C0038135BF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246864-113C-4531-8306-356D0D68E958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2206449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44BC9E6-FECD-4BCE-88DF-CEE1AB3A29F7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9043F5-C97D-45D7-A4B9-E64CCD71226D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172186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CA5E536-0606-40B6-9F1E-53202B950AF1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639F6CA-2F13-4519-BC08-82C22C2AED55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2493949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4862E34-40DA-4D18-9680-8D6A4B56652A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7465D9-7E5C-4085-B0F1-6E62A975966F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871151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5BC3A15-2439-4861-8B87-080335CD30DC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9A1052-ED87-4440-B91C-2CA9D053B85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4234945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D83479E-D6A5-4A22-870A-8CDB427E3029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FF663A4-9064-45A2-98E7-2F74591FF4C0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2759108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A40F8C3D-5A52-42D4-8B87-BDC9D22F7CE2}" type="datetimeFigureOut">
              <a:rPr lang="en-US" altLang="ko-KR"/>
              <a:pPr/>
              <a:t>4/6/2018</a:t>
            </a:fld>
            <a:endParaRPr lang="en-US" alt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endParaRPr lang="ko-KR" alt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0DFC13B6-2454-46B9-BD3E-8F8CA21960FB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121834" y="3333750"/>
            <a:ext cx="900332" cy="90033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700" dirty="0" smtClean="0">
                <a:latin typeface="Noto Sans CJK KR Bold" pitchFamily="34" charset="-127"/>
                <a:ea typeface="Noto Sans CJK KR Bold" pitchFamily="34" charset="-127"/>
              </a:rPr>
              <a:t>WHY</a:t>
            </a:r>
            <a:endParaRPr lang="ko-KR" altLang="en-US" sz="1700" dirty="0">
              <a:latin typeface="Noto Sans CJK KR Bold" pitchFamily="34" charset="-127"/>
              <a:ea typeface="Noto Sans CJK KR Bold" pitchFamily="34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448386" y="1733550"/>
            <a:ext cx="6248400" cy="762000"/>
            <a:chOff x="1448386" y="1733550"/>
            <a:chExt cx="6248400" cy="762000"/>
          </a:xfrm>
        </p:grpSpPr>
        <p:grpSp>
          <p:nvGrpSpPr>
            <p:cNvPr id="10" name="그룹 9"/>
            <p:cNvGrpSpPr/>
            <p:nvPr/>
          </p:nvGrpSpPr>
          <p:grpSpPr>
            <a:xfrm>
              <a:off x="1448386" y="1733550"/>
              <a:ext cx="6248400" cy="762000"/>
              <a:chOff x="1524000" y="2171700"/>
              <a:chExt cx="6248400" cy="762000"/>
            </a:xfrm>
          </p:grpSpPr>
          <p:sp>
            <p:nvSpPr>
              <p:cNvPr id="5" name="순서도: 처리 4"/>
              <p:cNvSpPr/>
              <p:nvPr/>
            </p:nvSpPr>
            <p:spPr>
              <a:xfrm>
                <a:off x="1524000" y="2171700"/>
                <a:ext cx="254391" cy="762000"/>
              </a:xfrm>
              <a:custGeom>
                <a:avLst/>
                <a:gdLst/>
                <a:ahLst/>
                <a:cxnLst/>
                <a:rect l="l" t="t" r="r" b="b"/>
                <a:pathLst>
                  <a:path w="254391" h="762000">
                    <a:moveTo>
                      <a:pt x="0" y="0"/>
                    </a:moveTo>
                    <a:lnTo>
                      <a:pt x="254391" y="0"/>
                    </a:lnTo>
                    <a:lnTo>
                      <a:pt x="254391" y="138546"/>
                    </a:lnTo>
                    <a:lnTo>
                      <a:pt x="133350" y="138546"/>
                    </a:lnTo>
                    <a:lnTo>
                      <a:pt x="133350" y="623455"/>
                    </a:lnTo>
                    <a:lnTo>
                      <a:pt x="254391" y="623455"/>
                    </a:lnTo>
                    <a:lnTo>
                      <a:pt x="254391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순서도: 처리 4"/>
              <p:cNvSpPr/>
              <p:nvPr/>
            </p:nvSpPr>
            <p:spPr>
              <a:xfrm rot="10800000">
                <a:off x="7518009" y="2171700"/>
                <a:ext cx="254391" cy="762000"/>
              </a:xfrm>
              <a:custGeom>
                <a:avLst/>
                <a:gdLst/>
                <a:ahLst/>
                <a:cxnLst/>
                <a:rect l="l" t="t" r="r" b="b"/>
                <a:pathLst>
                  <a:path w="254391" h="762000">
                    <a:moveTo>
                      <a:pt x="0" y="0"/>
                    </a:moveTo>
                    <a:lnTo>
                      <a:pt x="254391" y="0"/>
                    </a:lnTo>
                    <a:lnTo>
                      <a:pt x="254391" y="138546"/>
                    </a:lnTo>
                    <a:lnTo>
                      <a:pt x="133350" y="138546"/>
                    </a:lnTo>
                    <a:lnTo>
                      <a:pt x="133350" y="623455"/>
                    </a:lnTo>
                    <a:lnTo>
                      <a:pt x="254391" y="623455"/>
                    </a:lnTo>
                    <a:lnTo>
                      <a:pt x="254391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448386" y="1775996"/>
              <a:ext cx="6248400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US" altLang="ko-KR" sz="4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WHY YG-TIME?</a:t>
              </a:r>
              <a:endParaRPr lang="ko-KR" altLang="en-US" sz="43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</p:txBody>
        </p:sp>
      </p:grpSp>
      <p:cxnSp>
        <p:nvCxnSpPr>
          <p:cNvPr id="14" name="직선 연결선 13"/>
          <p:cNvCxnSpPr/>
          <p:nvPr/>
        </p:nvCxnSpPr>
        <p:spPr>
          <a:xfrm flipH="1">
            <a:off x="4572000" y="3867150"/>
            <a:ext cx="586" cy="127635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5715000" y="3867150"/>
            <a:ext cx="3003146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/>
            <a:r>
              <a:rPr lang="ko-KR" altLang="en-US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비트캠프 자바</a:t>
            </a:r>
            <a:r>
              <a:rPr lang="en-US" altLang="ko-KR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104</a:t>
            </a:r>
            <a:r>
              <a:rPr lang="ko-KR" altLang="en-US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기</a:t>
            </a:r>
            <a:endParaRPr lang="en-US" altLang="ko-KR" sz="1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algn="r"/>
            <a:r>
              <a:rPr lang="en-US" altLang="ko-KR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3</a:t>
            </a:r>
            <a:r>
              <a:rPr lang="ko-KR" altLang="en-US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조 언더그라운드</a:t>
            </a:r>
            <a:endParaRPr lang="en-US" altLang="ko-KR" sz="1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algn="r"/>
            <a:r>
              <a:rPr lang="en-US" altLang="ko-KR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2</a:t>
            </a:r>
            <a:r>
              <a:rPr lang="ko-KR" altLang="en-US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차 프로젝트</a:t>
            </a:r>
            <a:endParaRPr lang="en-US" altLang="ko-KR" sz="1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algn="r"/>
            <a:endParaRPr lang="en-US" altLang="ko-KR" sz="1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algn="r"/>
            <a:r>
              <a:rPr lang="ko-KR" altLang="en-US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강성훈 김보경 김진원</a:t>
            </a:r>
            <a:endParaRPr lang="en-US" altLang="ko-KR" sz="1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algn="r"/>
            <a:r>
              <a:rPr lang="ko-KR" altLang="en-US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박민식 </a:t>
            </a:r>
            <a:r>
              <a:rPr lang="ko-KR" altLang="en-US" sz="1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아윤근</a:t>
            </a:r>
            <a:r>
              <a:rPr lang="ko-KR" altLang="en-US" sz="1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전나영 최재욱</a:t>
            </a:r>
            <a:endParaRPr lang="en-US" altLang="ko-KR" sz="1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5313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10112" y="1581150"/>
            <a:ext cx="3671888" cy="2933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4" name="직선 연결선 13"/>
          <p:cNvCxnSpPr>
            <a:endCxn id="4" idx="0"/>
          </p:cNvCxnSpPr>
          <p:nvPr/>
        </p:nvCxnSpPr>
        <p:spPr>
          <a:xfrm>
            <a:off x="4572000" y="0"/>
            <a:ext cx="0" cy="44987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4121834" y="449870"/>
            <a:ext cx="4521286" cy="900332"/>
            <a:chOff x="4121834" y="1140070"/>
            <a:chExt cx="4521286" cy="900332"/>
          </a:xfrm>
        </p:grpSpPr>
        <p:sp>
          <p:nvSpPr>
            <p:cNvPr id="4" name="타원 3"/>
            <p:cNvSpPr/>
            <p:nvPr/>
          </p:nvSpPr>
          <p:spPr>
            <a:xfrm>
              <a:off x="4121834" y="1140070"/>
              <a:ext cx="900332" cy="90033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700" dirty="0" smtClean="0">
                  <a:latin typeface="Noto Sans CJK KR Bold" pitchFamily="34" charset="-127"/>
                  <a:ea typeface="Noto Sans CJK KR Bold" pitchFamily="34" charset="-127"/>
                </a:rPr>
                <a:t>S</a:t>
              </a:r>
              <a:endParaRPr lang="ko-KR" altLang="en-US" sz="1700" dirty="0">
                <a:latin typeface="Noto Sans CJK KR Bold" pitchFamily="34" charset="-127"/>
                <a:ea typeface="Noto Sans CJK KR Bold" pitchFamily="34" charset="-127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5106574" y="1461096"/>
              <a:ext cx="3536546" cy="26161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altLang="ko-KR" sz="17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ubject</a:t>
              </a:r>
              <a:endPara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766998" y="1657350"/>
            <a:ext cx="3536546" cy="272382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일정 기반의 프로젝트 관리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시간은 금이다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.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바쁘게 살아가고 있는 당신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!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일정 체크는 제대로 하고 계십니까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?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프로젝트 일정은 항상 눈에 띄게 봐야 기억하지 않겠습니까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?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그래서 나왔습니다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.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algn="ctr"/>
            <a:r>
              <a:rPr lang="en-US" altLang="ko-KR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“</a:t>
            </a:r>
            <a:r>
              <a:rPr lang="ko-KR" altLang="en-US" sz="4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윤근타임</a:t>
            </a:r>
            <a:r>
              <a:rPr lang="en-US" altLang="ko-KR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”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04091" y="1042031"/>
            <a:ext cx="3536546" cy="153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주제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2641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4" idx="0"/>
          </p:cNvCxnSpPr>
          <p:nvPr/>
        </p:nvCxnSpPr>
        <p:spPr>
          <a:xfrm>
            <a:off x="4572000" y="0"/>
            <a:ext cx="0" cy="44987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4121834" y="449870"/>
            <a:ext cx="4521286" cy="900332"/>
            <a:chOff x="4121834" y="1140070"/>
            <a:chExt cx="4521286" cy="900332"/>
          </a:xfrm>
        </p:grpSpPr>
        <p:sp>
          <p:nvSpPr>
            <p:cNvPr id="4" name="타원 3"/>
            <p:cNvSpPr/>
            <p:nvPr/>
          </p:nvSpPr>
          <p:spPr>
            <a:xfrm>
              <a:off x="4121834" y="1140070"/>
              <a:ext cx="900332" cy="90033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700" dirty="0" smtClean="0">
                  <a:latin typeface="Noto Sans CJK KR Bold" pitchFamily="34" charset="-127"/>
                  <a:ea typeface="Noto Sans CJK KR Bold" pitchFamily="34" charset="-127"/>
                </a:rPr>
                <a:t>B</a:t>
              </a:r>
              <a:endParaRPr lang="ko-KR" altLang="en-US" sz="1700" dirty="0">
                <a:latin typeface="Noto Sans CJK KR Bold" pitchFamily="34" charset="-127"/>
                <a:ea typeface="Noto Sans CJK KR Bold" pitchFamily="34" charset="-127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5106574" y="1461096"/>
              <a:ext cx="3536546" cy="26161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altLang="ko-KR" sz="17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enchmarking</a:t>
              </a:r>
              <a:endPara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791137" y="3524875"/>
            <a:ext cx="2340001" cy="6924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/>
            <a:r>
              <a:rPr lang="en-US" altLang="ko-KR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Quip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장점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팀원 접속상태 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/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오프라인 작업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단점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한글 지원 불안정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791137" y="1916758"/>
            <a:ext cx="2340000" cy="234000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402000" y="3524875"/>
            <a:ext cx="2340000" cy="6924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/>
            <a:r>
              <a:rPr lang="en-US" altLang="ko-KR" sz="17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odoo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장점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카테고리별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툴이 다양함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단점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직관적이지 못함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,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툴 결정 어려움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3402000" y="1916758"/>
            <a:ext cx="2340000" cy="234000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6012863" y="3524875"/>
            <a:ext cx="2340000" cy="67710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/>
            <a:r>
              <a:rPr lang="en-US" altLang="ko-KR" sz="17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Taskworld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  <a:p>
            <a:pPr algn="ctr"/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장점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분석 그래프 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/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타임라인 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/ </a:t>
            </a:r>
            <a:r>
              <a:rPr lang="ko-KR" altLang="en-US" sz="9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대시보드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단점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미흡한 </a:t>
            </a:r>
            <a:r>
              <a:rPr lang="ko-KR" altLang="en-US" sz="9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튜토리얼으로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사용 어려움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6012863" y="1916758"/>
            <a:ext cx="2340000" cy="234000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104091" y="1042031"/>
            <a:ext cx="3536546" cy="153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벤치마</a:t>
            </a: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킹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pic>
        <p:nvPicPr>
          <p:cNvPr id="33794" name="Picture 2" descr="D:\Kang\bitcamp104\Group3\YGTIME 문서\images\qui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" y="1962150"/>
            <a:ext cx="2362200" cy="1538347"/>
          </a:xfrm>
          <a:prstGeom prst="rect">
            <a:avLst/>
          </a:prstGeom>
          <a:noFill/>
        </p:spPr>
      </p:pic>
      <p:pic>
        <p:nvPicPr>
          <p:cNvPr id="33795" name="Picture 3" descr="D:\Kang\bitcamp104\Group3\YGTIME 문서\images\odoo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29000" y="2038350"/>
            <a:ext cx="2286000" cy="1371600"/>
          </a:xfrm>
          <a:prstGeom prst="rect">
            <a:avLst/>
          </a:prstGeom>
          <a:noFill/>
        </p:spPr>
      </p:pic>
      <p:pic>
        <p:nvPicPr>
          <p:cNvPr id="33796" name="Picture 4" descr="D:\Kang\bitcamp104\Group3\YGTIME 문서\images\taskworld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089073" y="2038350"/>
            <a:ext cx="2216727" cy="1219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96425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4" idx="0"/>
          </p:cNvCxnSpPr>
          <p:nvPr/>
        </p:nvCxnSpPr>
        <p:spPr>
          <a:xfrm>
            <a:off x="4572000" y="0"/>
            <a:ext cx="0" cy="44987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4121834" y="449870"/>
            <a:ext cx="4521286" cy="900332"/>
            <a:chOff x="4121834" y="1140070"/>
            <a:chExt cx="4521286" cy="900332"/>
          </a:xfrm>
        </p:grpSpPr>
        <p:sp>
          <p:nvSpPr>
            <p:cNvPr id="4" name="타원 3"/>
            <p:cNvSpPr/>
            <p:nvPr/>
          </p:nvSpPr>
          <p:spPr>
            <a:xfrm>
              <a:off x="4121834" y="1140070"/>
              <a:ext cx="900332" cy="90033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700" dirty="0" smtClean="0">
                  <a:latin typeface="Noto Sans CJK KR Bold" pitchFamily="34" charset="-127"/>
                  <a:ea typeface="Noto Sans CJK KR Bold" pitchFamily="34" charset="-127"/>
                </a:rPr>
                <a:t>B</a:t>
              </a:r>
              <a:endParaRPr lang="ko-KR" altLang="en-US" sz="1700" dirty="0">
                <a:latin typeface="Noto Sans CJK KR Bold" pitchFamily="34" charset="-127"/>
                <a:ea typeface="Noto Sans CJK KR Bold" pitchFamily="34" charset="-127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5106574" y="1461096"/>
              <a:ext cx="3536546" cy="26161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altLang="ko-KR" sz="17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enchmarking</a:t>
              </a:r>
              <a:endPara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791137" y="3524875"/>
            <a:ext cx="2340001" cy="6924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/>
            <a:r>
              <a:rPr lang="en-US" altLang="ko-KR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flow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장점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프로젝트 진행률 그래프 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/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모아보기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단점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SNS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기반으로 관리 서비스 미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흡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791137" y="1916758"/>
            <a:ext cx="2340000" cy="234000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402000" y="3524875"/>
            <a:ext cx="2340000" cy="6924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/>
            <a:r>
              <a:rPr lang="en-US" altLang="ko-KR" sz="17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OpenProject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장점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간트차트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/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시간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,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비용 관리 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/ </a:t>
            </a:r>
            <a:r>
              <a:rPr lang="ko-KR" altLang="en-US" sz="9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위키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단점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복잡한 메뉴 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/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불필요한 기능 다수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3402000" y="1916758"/>
            <a:ext cx="2340000" cy="234000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6012863" y="3524875"/>
            <a:ext cx="2340000" cy="6924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/>
            <a:r>
              <a:rPr lang="en-US" altLang="ko-KR" sz="17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Trello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  <a:p>
            <a:pPr algn="ctr"/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장점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직관적인 사용법 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/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키워드 집중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단점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: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일정 표시 </a:t>
            </a:r>
            <a:r>
              <a:rPr lang="en-US" altLang="ko-KR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/  </a:t>
            </a:r>
            <a:r>
              <a:rPr lang="ko-KR" alt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삭제 기능 미흡</a:t>
            </a:r>
            <a:endParaRPr lang="en-US" altLang="ko-KR" sz="9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6012863" y="1916758"/>
            <a:ext cx="2340000" cy="234000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104091" y="1042031"/>
            <a:ext cx="3536546" cy="153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벤치마</a:t>
            </a: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킹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pic>
        <p:nvPicPr>
          <p:cNvPr id="34818" name="Picture 2" descr="D:\Kang\bitcamp104\Group3\YGTIME 문서\images\flow.PNG"/>
          <p:cNvPicPr>
            <a:picLocks noChangeAspect="1" noChangeArrowheads="1"/>
          </p:cNvPicPr>
          <p:nvPr/>
        </p:nvPicPr>
        <p:blipFill>
          <a:blip r:embed="rId3" cstate="print"/>
          <a:srcRect b="9524"/>
          <a:stretch>
            <a:fillRect/>
          </a:stretch>
        </p:blipFill>
        <p:spPr bwMode="auto">
          <a:xfrm>
            <a:off x="838200" y="2038351"/>
            <a:ext cx="2249661" cy="1447799"/>
          </a:xfrm>
          <a:prstGeom prst="rect">
            <a:avLst/>
          </a:prstGeom>
          <a:noFill/>
        </p:spPr>
      </p:pic>
      <p:pic>
        <p:nvPicPr>
          <p:cNvPr id="34819" name="Picture 3" descr="D:\Kang\bitcamp104\Group3\YGTIME 문서\images\trello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68911" y="2114550"/>
            <a:ext cx="2236889" cy="1219200"/>
          </a:xfrm>
          <a:prstGeom prst="rect">
            <a:avLst/>
          </a:prstGeom>
          <a:noFill/>
        </p:spPr>
      </p:pic>
      <p:pic>
        <p:nvPicPr>
          <p:cNvPr id="20" name="그림 19" descr="Check_Mark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001000" y="1352550"/>
            <a:ext cx="656661" cy="609599"/>
          </a:xfrm>
          <a:prstGeom prst="rect">
            <a:avLst/>
          </a:prstGeom>
        </p:spPr>
      </p:pic>
      <p:pic>
        <p:nvPicPr>
          <p:cNvPr id="34820" name="Picture 4" descr="D:\Kang\bitcamp104\Group3\YGTIME 문서\images\openproject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429000" y="2038350"/>
            <a:ext cx="2286000" cy="13447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96425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6" idx="0"/>
          </p:cNvCxnSpPr>
          <p:nvPr/>
        </p:nvCxnSpPr>
        <p:spPr>
          <a:xfrm>
            <a:off x="4572000" y="0"/>
            <a:ext cx="0" cy="44987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/>
          <p:cNvGrpSpPr/>
          <p:nvPr/>
        </p:nvGrpSpPr>
        <p:grpSpPr>
          <a:xfrm>
            <a:off x="4121834" y="449870"/>
            <a:ext cx="4521286" cy="900332"/>
            <a:chOff x="4121834" y="1140070"/>
            <a:chExt cx="4521286" cy="900332"/>
          </a:xfrm>
        </p:grpSpPr>
        <p:sp>
          <p:nvSpPr>
            <p:cNvPr id="6" name="타원 5"/>
            <p:cNvSpPr/>
            <p:nvPr/>
          </p:nvSpPr>
          <p:spPr>
            <a:xfrm>
              <a:off x="4121834" y="1140070"/>
              <a:ext cx="900332" cy="90033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700" dirty="0" smtClean="0">
                  <a:latin typeface="Noto Sans CJK KR Bold" pitchFamily="34" charset="-127"/>
                  <a:ea typeface="Noto Sans CJK KR Bold" pitchFamily="34" charset="-127"/>
                </a:rPr>
                <a:t>P</a:t>
              </a:r>
              <a:endParaRPr lang="ko-KR" altLang="en-US" sz="1700" dirty="0">
                <a:latin typeface="Noto Sans CJK KR Bold" pitchFamily="34" charset="-127"/>
                <a:ea typeface="Noto Sans CJK KR Bold" pitchFamily="34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5106574" y="1461096"/>
              <a:ext cx="3536546" cy="26161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altLang="ko-KR" sz="17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roblem</a:t>
              </a:r>
              <a:endPara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</p:txBody>
        </p:sp>
      </p:grpSp>
      <p:graphicFrame>
        <p:nvGraphicFramePr>
          <p:cNvPr id="8" name="차트 7"/>
          <p:cNvGraphicFramePr/>
          <p:nvPr>
            <p:extLst>
              <p:ext uri="{D42A27DB-BD31-4B8C-83A1-F6EECF244321}">
                <p14:modId xmlns="" xmlns:p14="http://schemas.microsoft.com/office/powerpoint/2010/main" val="2938403548"/>
              </p:ext>
            </p:extLst>
          </p:nvPr>
        </p:nvGraphicFramePr>
        <p:xfrm>
          <a:off x="2362200" y="1866494"/>
          <a:ext cx="8153400" cy="279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직사각형 9"/>
          <p:cNvSpPr/>
          <p:nvPr/>
        </p:nvSpPr>
        <p:spPr>
          <a:xfrm>
            <a:off x="5104091" y="1042031"/>
            <a:ext cx="3536546" cy="153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사용자 </a:t>
            </a: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불만 요소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66998" y="2007595"/>
            <a:ext cx="3536546" cy="180049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사용</a:t>
            </a:r>
            <a:r>
              <a:rPr lang="ko-KR" alt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자</a:t>
            </a:r>
            <a:r>
              <a:rPr lang="ko-KR" alt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 </a:t>
            </a:r>
            <a:r>
              <a:rPr lang="ko-KR" alt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불만 요소</a:t>
            </a:r>
            <a:endParaRPr lang="en-US" altLang="ko-KR" sz="17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Black" pitchFamily="34" charset="-127"/>
              <a:ea typeface="Noto Sans CJK KR Black" pitchFamily="34" charset="-127"/>
            </a:endParaRP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불편한 </a:t>
            </a:r>
            <a:r>
              <a:rPr lang="ko-KR" altLang="en-US" sz="1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접근성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,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불편한 사용자 인터페이스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,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불필요한 기능들이</a:t>
            </a:r>
          </a:p>
          <a:p>
            <a:endParaRPr lang="ko-KR" altLang="en-US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사용자들의 불만 사항으로 나타났습니다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.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en-US" altLang="ko-KR" sz="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Source | </a:t>
            </a:r>
            <a:r>
              <a:rPr lang="ko-KR" altLang="en-US" sz="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프로젝트 관리 툴 사용 후기 </a:t>
            </a:r>
            <a:r>
              <a:rPr lang="ko-KR" altLang="en-US" sz="7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블로그</a:t>
            </a:r>
            <a:r>
              <a:rPr lang="ko-KR" altLang="en-US" sz="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r>
              <a:rPr lang="en-US" altLang="ko-KR" sz="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- </a:t>
            </a:r>
            <a:r>
              <a:rPr lang="ko-KR" altLang="en-US" sz="7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구글</a:t>
            </a:r>
            <a:r>
              <a:rPr lang="ko-KR" altLang="en-US" sz="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검색</a:t>
            </a:r>
            <a:endParaRPr lang="en-US" altLang="ko-KR" sz="7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23119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19601" y="3409950"/>
            <a:ext cx="190552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4" name="직선 연결선 13"/>
          <p:cNvCxnSpPr>
            <a:endCxn id="4" idx="0"/>
          </p:cNvCxnSpPr>
          <p:nvPr/>
        </p:nvCxnSpPr>
        <p:spPr>
          <a:xfrm>
            <a:off x="4572000" y="0"/>
            <a:ext cx="0" cy="44987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4121834" y="449870"/>
            <a:ext cx="4521286" cy="900332"/>
            <a:chOff x="4121834" y="1140070"/>
            <a:chExt cx="4521286" cy="900332"/>
          </a:xfrm>
        </p:grpSpPr>
        <p:sp>
          <p:nvSpPr>
            <p:cNvPr id="4" name="타원 3"/>
            <p:cNvSpPr/>
            <p:nvPr/>
          </p:nvSpPr>
          <p:spPr>
            <a:xfrm>
              <a:off x="4121834" y="1140070"/>
              <a:ext cx="900332" cy="90033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700" dirty="0" smtClean="0">
                  <a:latin typeface="Noto Sans CJK KR Bold" pitchFamily="34" charset="-127"/>
                  <a:ea typeface="Noto Sans CJK KR Bold" pitchFamily="34" charset="-127"/>
                </a:rPr>
                <a:t>R</a:t>
              </a:r>
              <a:endParaRPr lang="ko-KR" altLang="en-US" sz="1700" dirty="0">
                <a:latin typeface="Noto Sans CJK KR Bold" pitchFamily="34" charset="-127"/>
                <a:ea typeface="Noto Sans CJK KR Bold" pitchFamily="34" charset="-127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5106574" y="1461096"/>
              <a:ext cx="3536546" cy="26161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altLang="ko-KR" sz="17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easons</a:t>
              </a:r>
              <a:r>
                <a:rPr lang="en-US" altLang="ko-KR" sz="17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 for selection</a:t>
              </a:r>
              <a:endPara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766998" y="1657350"/>
            <a:ext cx="3536546" cy="290848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altLang="ko-KR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Calendar + </a:t>
            </a:r>
            <a:r>
              <a:rPr lang="en-US" altLang="ko-KR" sz="17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Trello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트렐로</a:t>
            </a:r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lvl="2"/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선 </a:t>
            </a: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Board – </a:t>
            </a:r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후 </a:t>
            </a: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Calendar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lvl="2"/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1 Project – 1 Board</a:t>
            </a:r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윤근타임</a:t>
            </a:r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lvl="2"/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선 </a:t>
            </a: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Calendar – </a:t>
            </a:r>
            <a:r>
              <a:rPr lang="ko-KR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후 </a:t>
            </a: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Board</a:t>
            </a:r>
            <a:endParaRPr lang="en-US" altLang="ko-KR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lvl="2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</a:t>
            </a: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1 </a:t>
            </a: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Project – </a:t>
            </a: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N Board</a:t>
            </a:r>
          </a:p>
          <a:p>
            <a:endParaRPr lang="en-US" altLang="ko-KR" sz="1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endParaRPr lang="en-US" altLang="ko-KR" sz="1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pPr marL="0" lvl="1"/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  일정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기반 프로젝트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관리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104091" y="1042031"/>
            <a:ext cx="3536546" cy="153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선정 사유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9" name="아래쪽 화살표 8"/>
          <p:cNvSpPr/>
          <p:nvPr/>
        </p:nvSpPr>
        <p:spPr>
          <a:xfrm>
            <a:off x="2209800" y="2800350"/>
            <a:ext cx="609600" cy="45720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trello-board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0999" y="1878541"/>
            <a:ext cx="2535337" cy="1066800"/>
          </a:xfrm>
          <a:prstGeom prst="rect">
            <a:avLst/>
          </a:prstGeom>
        </p:spPr>
      </p:pic>
      <p:pic>
        <p:nvPicPr>
          <p:cNvPr id="16" name="그림 15" descr="Trello-Calenda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58000" y="1878541"/>
            <a:ext cx="2133600" cy="1074209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4114800" y="1581150"/>
            <a:ext cx="6463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Noto Sans CJK KR Regular" pitchFamily="34" charset="-127"/>
                <a:ea typeface="Noto Sans CJK KR Regular" pitchFamily="34" charset="-127"/>
              </a:rPr>
              <a:t>트렐로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4114800" y="3132951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Noto Sans CJK KR Regular" pitchFamily="34" charset="-127"/>
                <a:ea typeface="Noto Sans CJK KR Regular" pitchFamily="34" charset="-127"/>
              </a:rPr>
              <a:t>윤근타임</a:t>
            </a:r>
            <a:endParaRPr lang="ko-KR" altLang="en-US" dirty="0"/>
          </a:p>
        </p:txBody>
      </p:sp>
      <p:pic>
        <p:nvPicPr>
          <p:cNvPr id="21" name="그림 20" descr="trello-list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629400" y="3409950"/>
            <a:ext cx="2316480" cy="1447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147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 descr="D:\Kang\bitcamp104\ETC\문서\draggable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95800" y="1581150"/>
            <a:ext cx="4038600" cy="3028950"/>
          </a:xfrm>
          <a:prstGeom prst="rect">
            <a:avLst/>
          </a:prstGeom>
          <a:noFill/>
        </p:spPr>
      </p:pic>
      <p:cxnSp>
        <p:nvCxnSpPr>
          <p:cNvPr id="14" name="직선 연결선 13"/>
          <p:cNvCxnSpPr>
            <a:endCxn id="4" idx="0"/>
          </p:cNvCxnSpPr>
          <p:nvPr/>
        </p:nvCxnSpPr>
        <p:spPr>
          <a:xfrm>
            <a:off x="4572000" y="0"/>
            <a:ext cx="0" cy="44987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4121834" y="449870"/>
            <a:ext cx="4521286" cy="900332"/>
            <a:chOff x="4121834" y="1140070"/>
            <a:chExt cx="4521286" cy="900332"/>
          </a:xfrm>
        </p:grpSpPr>
        <p:sp>
          <p:nvSpPr>
            <p:cNvPr id="4" name="타원 3"/>
            <p:cNvSpPr/>
            <p:nvPr/>
          </p:nvSpPr>
          <p:spPr>
            <a:xfrm>
              <a:off x="4121834" y="1140070"/>
              <a:ext cx="900332" cy="90033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700" dirty="0" smtClean="0">
                  <a:latin typeface="Noto Sans CJK KR Bold" pitchFamily="34" charset="-127"/>
                  <a:ea typeface="Noto Sans CJK KR Bold" pitchFamily="34" charset="-127"/>
                </a:rPr>
                <a:t>R</a:t>
              </a:r>
              <a:endParaRPr lang="ko-KR" altLang="en-US" sz="1700" dirty="0">
                <a:latin typeface="Noto Sans CJK KR Bold" pitchFamily="34" charset="-127"/>
                <a:ea typeface="Noto Sans CJK KR Bold" pitchFamily="34" charset="-127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5106574" y="1461096"/>
              <a:ext cx="3536546" cy="26161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altLang="ko-KR" sz="17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easons</a:t>
              </a:r>
              <a:r>
                <a:rPr lang="en-US" altLang="ko-KR" sz="17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 for selection</a:t>
              </a:r>
              <a:endPara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766998" y="1657350"/>
            <a:ext cx="3536546" cy="256993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직관적인 </a:t>
            </a:r>
            <a:r>
              <a:rPr lang="en-US" altLang="ko-KR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rPr>
              <a:t>UI, UX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저희는 생각했습니다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.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프로젝트 관리는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누구나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!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손쉽고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!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빠르게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!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불필요한 요소를 최대한 배제한 간편한 사용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.</a:t>
            </a:r>
          </a:p>
          <a:p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  <a:p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당신의 시간은 소중합니다</a:t>
            </a:r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.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104091" y="1042031"/>
            <a:ext cx="3536546" cy="153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선정 사유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147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>
            <a:endCxn id="4" idx="0"/>
          </p:cNvCxnSpPr>
          <p:nvPr/>
        </p:nvCxnSpPr>
        <p:spPr>
          <a:xfrm>
            <a:off x="4572000" y="0"/>
            <a:ext cx="0" cy="44987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4121834" y="449870"/>
            <a:ext cx="4521286" cy="900332"/>
            <a:chOff x="4121834" y="1140070"/>
            <a:chExt cx="4521286" cy="900332"/>
          </a:xfrm>
        </p:grpSpPr>
        <p:sp>
          <p:nvSpPr>
            <p:cNvPr id="4" name="타원 3"/>
            <p:cNvSpPr/>
            <p:nvPr/>
          </p:nvSpPr>
          <p:spPr>
            <a:xfrm>
              <a:off x="4121834" y="1140070"/>
              <a:ext cx="900332" cy="90033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700" dirty="0" smtClean="0">
                  <a:latin typeface="Noto Sans CJK KR Bold" pitchFamily="34" charset="-127"/>
                  <a:ea typeface="Noto Sans CJK KR Bold" pitchFamily="34" charset="-127"/>
                </a:rPr>
                <a:t>F</a:t>
              </a:r>
              <a:endParaRPr lang="ko-KR" altLang="en-US" sz="1700" dirty="0">
                <a:latin typeface="Noto Sans CJK KR Bold" pitchFamily="34" charset="-127"/>
                <a:ea typeface="Noto Sans CJK KR Bold" pitchFamily="34" charset="-127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5106574" y="1461096"/>
              <a:ext cx="3536546" cy="26161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r>
                <a:rPr lang="en-US" altLang="ko-KR" sz="17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eatures</a:t>
              </a:r>
              <a:endPara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791137" y="1916758"/>
            <a:ext cx="2340001" cy="2340000"/>
            <a:chOff x="858217" y="2043214"/>
            <a:chExt cx="2340001" cy="2340000"/>
          </a:xfrm>
        </p:grpSpPr>
        <p:sp>
          <p:nvSpPr>
            <p:cNvPr id="19" name="직사각형 18"/>
            <p:cNvSpPr/>
            <p:nvPr/>
          </p:nvSpPr>
          <p:spPr>
            <a:xfrm>
              <a:off x="858217" y="3085985"/>
              <a:ext cx="2340001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/>
              <a:r>
                <a:rPr lang="en-US" altLang="ko-KR" sz="17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SIMPLE</a:t>
              </a:r>
              <a:endParaRPr lang="en-US" altLang="ko-KR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  <a:p>
              <a:pPr algn="ctr"/>
              <a:endParaRPr lang="en-US" altLang="ko-KR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  <a:p>
              <a:pPr algn="ctr"/>
              <a:r>
                <a:rPr lang="ko-KR" altLang="en-US" sz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Regular" pitchFamily="34" charset="-127"/>
                  <a:ea typeface="Noto Sans CJK KR Regular" pitchFamily="34" charset="-127"/>
                </a:rPr>
                <a:t>간단합니다</a:t>
              </a:r>
              <a:r>
                <a:rPr lang="en-US" altLang="ko-KR" sz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Regular" pitchFamily="34" charset="-127"/>
                  <a:ea typeface="Noto Sans CJK KR Regular" pitchFamily="34" charset="-127"/>
                </a:rPr>
                <a:t>.</a:t>
              </a:r>
              <a:endPara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858217" y="2043214"/>
              <a:ext cx="2340000" cy="2340000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3402000" y="1916758"/>
            <a:ext cx="2340000" cy="2340000"/>
            <a:chOff x="3505200" y="2043214"/>
            <a:chExt cx="2340000" cy="2340000"/>
          </a:xfrm>
        </p:grpSpPr>
        <p:sp>
          <p:nvSpPr>
            <p:cNvPr id="27" name="직사각형 26"/>
            <p:cNvSpPr/>
            <p:nvPr/>
          </p:nvSpPr>
          <p:spPr>
            <a:xfrm>
              <a:off x="3505200" y="3083009"/>
              <a:ext cx="2340000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/>
              <a:r>
                <a:rPr lang="en-US" altLang="ko-KR" sz="17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EASY</a:t>
              </a:r>
              <a:endParaRPr lang="en-US" altLang="ko-KR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  <a:p>
              <a:pPr algn="ctr"/>
              <a:endParaRPr lang="en-US" altLang="ko-KR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  <a:p>
              <a:pPr algn="ctr"/>
              <a:r>
                <a:rPr lang="ko-KR" altLang="en-US" sz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Regular" pitchFamily="34" charset="-127"/>
                  <a:ea typeface="Noto Sans CJK KR Regular" pitchFamily="34" charset="-127"/>
                </a:rPr>
                <a:t>쉽습니다</a:t>
              </a:r>
              <a:r>
                <a:rPr lang="en-US" altLang="ko-KR" sz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Regular" pitchFamily="34" charset="-127"/>
                  <a:ea typeface="Noto Sans CJK KR Regular" pitchFamily="34" charset="-127"/>
                </a:rPr>
                <a:t>.</a:t>
              </a:r>
              <a:endPara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>
              <a:off x="3505200" y="2043214"/>
              <a:ext cx="2340000" cy="2340000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6012863" y="1916758"/>
            <a:ext cx="2340000" cy="2340000"/>
            <a:chOff x="6079943" y="2043214"/>
            <a:chExt cx="2340000" cy="2340000"/>
          </a:xfrm>
        </p:grpSpPr>
        <p:sp>
          <p:nvSpPr>
            <p:cNvPr id="36" name="직사각형 35"/>
            <p:cNvSpPr/>
            <p:nvPr/>
          </p:nvSpPr>
          <p:spPr>
            <a:xfrm>
              <a:off x="6079943" y="3083009"/>
              <a:ext cx="2340000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/>
              <a:r>
                <a:rPr lang="en-US" altLang="ko-KR" sz="17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QUICK</a:t>
              </a:r>
              <a:endParaRPr lang="en-US" altLang="ko-KR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  <a:p>
              <a:pPr algn="ctr"/>
              <a:endParaRPr lang="en-US" altLang="ko-KR" sz="17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endParaRPr>
            </a:p>
            <a:p>
              <a:pPr algn="ctr"/>
              <a:r>
                <a:rPr lang="ko-KR" altLang="en-US" sz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Regular" pitchFamily="34" charset="-127"/>
                  <a:ea typeface="Noto Sans CJK KR Regular" pitchFamily="34" charset="-127"/>
                </a:rPr>
                <a:t>빠릅니다</a:t>
              </a:r>
              <a:r>
                <a:rPr lang="en-US" altLang="ko-KR" sz="1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Regular" pitchFamily="34" charset="-127"/>
                  <a:ea typeface="Noto Sans CJK KR Regular" pitchFamily="34" charset="-127"/>
                </a:rPr>
                <a:t>.</a:t>
              </a:r>
              <a:endPara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6079943" y="2043214"/>
              <a:ext cx="2340000" cy="2340000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5104091" y="1042031"/>
            <a:ext cx="3536546" cy="1538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특</a:t>
            </a: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itchFamily="34" charset="-127"/>
                <a:ea typeface="Noto Sans CJK KR Regular" pitchFamily="34" charset="-127"/>
              </a:rPr>
              <a:t>징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CJK KR Regular" pitchFamily="34" charset="-127"/>
              <a:ea typeface="Noto Sans CJK KR Regular" pitchFamily="34" charset="-127"/>
            </a:endParaRPr>
          </a:p>
        </p:txBody>
      </p:sp>
      <p:pic>
        <p:nvPicPr>
          <p:cNvPr id="15361" name="Picture 1" descr="D:\Kang\bitcamp104\Group3\YGTIME 문서\images\calenda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2038350"/>
            <a:ext cx="900000" cy="900000"/>
          </a:xfrm>
          <a:prstGeom prst="rect">
            <a:avLst/>
          </a:prstGeom>
          <a:noFill/>
        </p:spPr>
      </p:pic>
      <p:pic>
        <p:nvPicPr>
          <p:cNvPr id="15362" name="Picture 2" descr="D:\Kang\bitcamp104\Group3\YGTIME 문서\images\dragndr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33000" y="2156550"/>
            <a:ext cx="720000" cy="720000"/>
          </a:xfrm>
          <a:prstGeom prst="rect">
            <a:avLst/>
          </a:prstGeom>
          <a:noFill/>
        </p:spPr>
      </p:pic>
      <p:pic>
        <p:nvPicPr>
          <p:cNvPr id="15363" name="Picture 3" descr="D:\Kang\bitcamp104\Group3\YGTIME 문서\images\quick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05600" y="2114550"/>
            <a:ext cx="792000" cy="79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96425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1448386" y="2114550"/>
            <a:ext cx="6248400" cy="762000"/>
            <a:chOff x="1448386" y="1733550"/>
            <a:chExt cx="6248400" cy="762000"/>
          </a:xfrm>
        </p:grpSpPr>
        <p:grpSp>
          <p:nvGrpSpPr>
            <p:cNvPr id="10" name="그룹 9"/>
            <p:cNvGrpSpPr/>
            <p:nvPr/>
          </p:nvGrpSpPr>
          <p:grpSpPr>
            <a:xfrm>
              <a:off x="1448386" y="1733550"/>
              <a:ext cx="6248400" cy="762000"/>
              <a:chOff x="1524000" y="2171700"/>
              <a:chExt cx="6248400" cy="762000"/>
            </a:xfrm>
          </p:grpSpPr>
          <p:sp>
            <p:nvSpPr>
              <p:cNvPr id="5" name="순서도: 처리 4"/>
              <p:cNvSpPr/>
              <p:nvPr/>
            </p:nvSpPr>
            <p:spPr>
              <a:xfrm>
                <a:off x="1524000" y="2171700"/>
                <a:ext cx="254391" cy="762000"/>
              </a:xfrm>
              <a:custGeom>
                <a:avLst/>
                <a:gdLst/>
                <a:ahLst/>
                <a:cxnLst/>
                <a:rect l="l" t="t" r="r" b="b"/>
                <a:pathLst>
                  <a:path w="254391" h="762000">
                    <a:moveTo>
                      <a:pt x="0" y="0"/>
                    </a:moveTo>
                    <a:lnTo>
                      <a:pt x="254391" y="0"/>
                    </a:lnTo>
                    <a:lnTo>
                      <a:pt x="254391" y="138546"/>
                    </a:lnTo>
                    <a:lnTo>
                      <a:pt x="133350" y="138546"/>
                    </a:lnTo>
                    <a:lnTo>
                      <a:pt x="133350" y="623455"/>
                    </a:lnTo>
                    <a:lnTo>
                      <a:pt x="254391" y="623455"/>
                    </a:lnTo>
                    <a:lnTo>
                      <a:pt x="254391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순서도: 처리 4"/>
              <p:cNvSpPr/>
              <p:nvPr/>
            </p:nvSpPr>
            <p:spPr>
              <a:xfrm rot="10800000">
                <a:off x="7518009" y="2171700"/>
                <a:ext cx="254391" cy="762000"/>
              </a:xfrm>
              <a:custGeom>
                <a:avLst/>
                <a:gdLst/>
                <a:ahLst/>
                <a:cxnLst/>
                <a:rect l="l" t="t" r="r" b="b"/>
                <a:pathLst>
                  <a:path w="254391" h="762000">
                    <a:moveTo>
                      <a:pt x="0" y="0"/>
                    </a:moveTo>
                    <a:lnTo>
                      <a:pt x="254391" y="0"/>
                    </a:lnTo>
                    <a:lnTo>
                      <a:pt x="254391" y="138546"/>
                    </a:lnTo>
                    <a:lnTo>
                      <a:pt x="133350" y="138546"/>
                    </a:lnTo>
                    <a:lnTo>
                      <a:pt x="133350" y="623455"/>
                    </a:lnTo>
                    <a:lnTo>
                      <a:pt x="254391" y="623455"/>
                    </a:lnTo>
                    <a:lnTo>
                      <a:pt x="254391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1448386" y="1775996"/>
              <a:ext cx="6248400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en-US" altLang="ko-KR" sz="4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CJK KR Black" pitchFamily="34" charset="-127"/>
                  <a:ea typeface="Noto Sans CJK KR Black" pitchFamily="34" charset="-127"/>
                </a:rPr>
                <a:t>THANK YOU</a:t>
              </a:r>
              <a:endParaRPr lang="ko-KR" altLang="en-US" sz="43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 pitchFamily="34" charset="-127"/>
                <a:ea typeface="Noto Sans CJK KR Black" pitchFamily="34" charset="-127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415130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10213</TotalTime>
  <Words>290</Words>
  <Application>Microsoft Office PowerPoint</Application>
  <PresentationFormat>화면 슬라이드 쇼(16:9)</PresentationFormat>
  <Paragraphs>122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굴림</vt:lpstr>
      <vt:lpstr>Arial</vt:lpstr>
      <vt:lpstr>Noto Sans CJK KR Bold</vt:lpstr>
      <vt:lpstr>Calibri</vt:lpstr>
      <vt:lpstr>맑은 고딕</vt:lpstr>
      <vt:lpstr>Noto Sans CJK KR Black</vt:lpstr>
      <vt:lpstr>Noto Sans CJK KR Regular</vt:lpstr>
      <vt:lpstr>MS PGothic</vt:lpstr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Company ABC’s Customer Personas</dc:title>
  <dc:creator>Ellie Mirman</dc:creator>
  <cp:lastModifiedBy>Bit</cp:lastModifiedBy>
  <cp:revision>211</cp:revision>
  <dcterms:created xsi:type="dcterms:W3CDTF">2012-08-15T22:15:16Z</dcterms:created>
  <dcterms:modified xsi:type="dcterms:W3CDTF">2018-04-06T07:57:54Z</dcterms:modified>
</cp:coreProperties>
</file>

<file path=docProps/thumbnail.jpeg>
</file>